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zh-C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C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第72章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二儿子失踪并被找到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a:t>
            </a:r>
            <a:r xmlns:a="http://schemas.openxmlformats.org/drawingml/2006/main">
              <a:rPr altLang="en-US" lang="zh-CN" sz="4000">
                <a:solidFill>
                  <a:srgbClr val="ff0000"/>
                </a:solidFill>
              </a:rPr>
              <a:t> </a:t>
            </a:r>
            <a:r xmlns:a="http://schemas.openxmlformats.org/drawingml/2006/main">
              <a:rPr altLang="ko-KR" lang="zh-CN" sz="4000">
                <a:solidFill>
                  <a:srgbClr val="ff0000"/>
                </a:solidFill>
              </a:rPr>
              <a:t>测验</a:t>
            </a:r>
            <a:r xmlns:a="http://schemas.openxmlformats.org/drawingml/2006/main">
              <a:rPr altLang="en-US" lang="zh-C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二儿子回来后，父亲是怎样对待他的呢？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他把二儿子赶了出去。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他打了二儿子。</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他没有看到二儿子。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他很高兴地迎来了第二个儿子。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他很高兴地迎来了第二个儿子。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81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欠一万人才的债主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“你难道不应该像我怜悯你一样怜悯你的同伴吗？”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18：</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有一个人欠国王一万塔兰特。国王怜悯这个人，取消了债务。</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那人出去的时候，发现他的一个仆人欠他一百银币。他抓住了他，并对他生气。 “欠我的，还给我！”</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他把他的同伴扔进了监狱。国王从另一个仆人那里听到了这个消息。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国王很生气，把仆人叫了回来。 “因为你求我，我取消了你所有的债务。难道你不应该像我怜悯你一样怜悯你的仆人吗？”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耶稣说：“正如我们的天父饶恕了你们一样，你们也当互相饶恕。”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chemeClr val="tx1">
                    <a:lumMod val="65000"/>
                    <a:lumOff val="35000"/>
                  </a:schemeClr>
                </a:solidFill>
              </a:rPr>
              <a:t>一个仆人还清了一万塔兰特的巨额债务。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但他并没有原谅欠他一百银币的同伴。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这是一种忘恩负义的态度。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我们也通过耶稣的恩典得到了宽恕和拯救。</a:t>
            </a:r>
            <a:r xmlns:a="http://schemas.openxmlformats.org/drawingml/2006/main">
              <a:rPr altLang="en-US" lang="zh-CN" sz="3200">
                <a:solidFill>
                  <a:schemeClr val="tx1">
                    <a:lumMod val="65000"/>
                    <a:lumOff val="35000"/>
                  </a:schemeClr>
                </a:solidFill>
              </a:rPr>
              <a:t> </a:t>
            </a:r>
            <a:r xmlns:a="http://schemas.openxmlformats.org/drawingml/2006/main">
              <a:rPr altLang="ko-KR" lang="zh-CN" sz="3200">
                <a:solidFill>
                  <a:schemeClr val="tx1">
                    <a:lumMod val="65000"/>
                    <a:lumOff val="35000"/>
                  </a:schemeClr>
                </a:solidFill>
              </a:rPr>
              <a:t>如果我们不忘记这份恩典，我们就必须原谅那些对我们做错事的人。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耶稣是一位饶恕我们、爱我们到底的人。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他被国王注销了多少钱？</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百第纳尔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两百第纳尔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百才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万人人才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万人人才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zh-CN" sz="4000"/>
              <a:t>因为我的这个儿子死了又活了；他迷路了，又找到了。”于是他们开始庆祝。</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卢克</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“你难道不应该像我怜悯你一样怜悯你的同伴吗？”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18：</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第82章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和散那归于大卫的子孙！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前行后随的群众喊着说：“和散那归于大卫的子孙！” “奉主名来的，是应当称颂的！” “和撒那至高无上！”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zh-CN" altLang="ko-KR" sz="2600">
                <a:solidFill>
                  <a:schemeClr val="tx1">
                    <a:lumMod val="65000"/>
                    <a:lumOff val="35000"/>
                  </a:schemeClr>
                </a:solidFill>
              </a:rPr>
              <a:t>耶稣快到耶路撒冷的时候，就打发两个门徒说：“你们往村子里去，你会看见一头驴，旁边有一匹小驴驹。把它们解开，拿来给我。”</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两个门徒进了村子，就照耶稣所吩咐的做了。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他们找到了那头驴。 “主需要他们。”然后店主就赶紧送过来了。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耶稣骑着小驴进入耶路撒冷。在他前面走的群众喊着说：“和散那归于大卫的子孙！”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耶稣骑着一头小驴，受到群众的欢迎，这正是圣经所记载的预言。但没有人知道这件事。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chemeClr val="tx1">
                    <a:lumMod val="65000"/>
                    <a:lumOff val="35000"/>
                  </a:schemeClr>
                </a:solidFill>
              </a:rPr>
              <a:t>“耶稣骑着一匹小驴，群众高喊：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“和散那归于大卫的子孙！”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它们都在圣经中被预言过。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耶稣以顺服为生，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正如圣经中所写的。</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我们跟随耶稣的人也必须遵守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神的话彻底。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rgbClr val="ff0000"/>
                </a:solidFill>
              </a:rPr>
              <a:t>耶稣是谁？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耶稣是我们值得赞美和荣耀的王。</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zh-CN">
                <a:solidFill>
                  <a:schemeClr val="tx1">
                    <a:lumMod val="50000"/>
                    <a:lumOff val="50000"/>
                  </a:schemeClr>
                </a:solidFill>
              </a:rPr>
              <a:t>第73章 神的话</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zh-CN" sz="4400"/>
              <a:t>耶稣使拉撒路从死里复活</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耶稣骑什么车进入耶路撒冷？</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小驴</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小马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小象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小骆驼</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①</a:t>
            </a:r>
            <a:r xmlns:a="http://schemas.openxmlformats.org/drawingml/2006/main">
              <a:rPr altLang="ko-KR" lang="zh-CN" sz="2800">
                <a:solidFill>
                  <a:srgbClr val="ff0000"/>
                </a:solidFill>
              </a:rPr>
              <a:t>小驴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前行后随的群众喊着说：“和散那归于大卫的子孙！” “奉主名来的，是应当称颂的！” “和撒那至高无上！”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第83章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我的家是祈祷之家。</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“经上记着，”他对他们说，“‘我的房子将被称为祈祷之家’，但你们却把它变成了‘强盗巢穴’。”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耶稣进入耶路撒冷圣殿。寺庙内有很多商人和货币兑换商。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耶稣推倒了货币兑换商的桌子和卖鸽子的凳子。他开车送所有在那里买卖的人。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耶稣愤怒地说：“经上记着说：我的殿必称为祷告的殿，你们却使它成为贼窝。”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耶稣把商人赶出了圣殿，并医治了圣殿里的病人。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圣殿、教堂是敬拜上帝、祈祷的地方。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耶稣对把这里变成生意场所的人群感到愤怒。</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你来教会做什么？</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在教堂里，你必须通过敬拜和祈祷来见神。</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rgbClr val="ff0000"/>
                </a:solidFill>
              </a:rPr>
              <a:t>耶稣是谁？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耶稣是教会的主人。耶稣是从教会接受我们敬拜和祷告的那一位。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耶稣对她说：“复活在我，生命也在我。信我的人，虽然死了，也必复活；信我的人，虽然死了，也必复活。”</a:t>
            </a:r>
            <a:endParaRPr xmlns:a="http://schemas.openxmlformats.org/drawingml/2006/main" altLang="ko-KR" lang="en-US" sz="3600"/>
          </a:p>
          <a:p>
            <a:pPr xmlns:a="http://schemas.openxmlformats.org/drawingml/2006/main" lvl="0">
              <a:defRPr/>
            </a:pPr>
            <a:r xmlns:a="http://schemas.openxmlformats.org/drawingml/2006/main">
              <a:rPr altLang="ko-KR" lang="zh-CN" sz="3600"/>
              <a:t>凡活着并相信我的人将永远不死。你相信这个吗？”</a:t>
            </a:r>
            <a:endParaRPr xmlns:a="http://schemas.openxmlformats.org/drawingml/2006/main" altLang="ko-KR" lang="en-US" sz="3600"/>
          </a:p>
          <a:p>
            <a:pPr xmlns:a="http://schemas.openxmlformats.org/drawingml/2006/main" lvl="0">
              <a:defRPr/>
            </a:pPr>
            <a:r xmlns:a="http://schemas.openxmlformats.org/drawingml/2006/main">
              <a:rPr altLang="ko-KR" lang="zh-C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约翰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11：</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耶稣把谁赶出了圣殿？</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犹太人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外邦人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牧师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商家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商家</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“经上记着，”他对他们说，“‘我的房子将被称为祈祷之家’，但你们却把它变成了‘强盗巢穴’。”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第84章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耶稣为门徒洗脚</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现在我，你们的主和老师，已经给你们洗了脚，你们也应该互相洗脚。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约翰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耶稣与门徒共进最后的晚餐。耶稣知道这是他与门徒的最后一顿饭。</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耶稣突然把水盛到盆里，开始一一洗门徒的脚。</a:t>
            </a:r>
            <a:r xmlns:a="http://schemas.openxmlformats.org/drawingml/2006/main">
              <a:rPr lang="zh-C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轮到彼得时，彼得说：“主为什么洗我们的脚？我不洗！”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耶稣回答了。 “如果我不给你洗脚，你我就没有任何关系。你现在可能不太明白，但有一天你会明白的。”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“我给你们洗脚是为了做出榜样，从现在开始，互相洗脚，成为互相服务的人。”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世上低人侍奉高人，耶稣反而为门徒洗脚并放弃了</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他为我们而活。</a:t>
            </a:r>
            <a:r xmlns:a="http://schemas.openxmlformats.org/drawingml/2006/main">
              <a:rPr altLang="en-US" lang="zh-CN" sz="3600">
                <a:solidFill>
                  <a:schemeClr val="tx1">
                    <a:lumMod val="65000"/>
                    <a:lumOff val="35000"/>
                  </a:schemeClr>
                </a:solidFill>
              </a:rPr>
              <a:t> </a:t>
            </a:r>
            <a:r xmlns:a="http://schemas.openxmlformats.org/drawingml/2006/main">
              <a:rPr altLang="ko-KR" lang="zh-CN" sz="3600">
                <a:solidFill>
                  <a:schemeClr val="tx1">
                    <a:lumMod val="65000"/>
                    <a:lumOff val="35000"/>
                  </a:schemeClr>
                </a:solidFill>
              </a:rPr>
              <a:t>如果我们是耶稣的门徒，我们应该乐意在低处互相服务，而不是希望在高处受到对待。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有一天，消息传到耶稣那里。 “拉撒路病了。请你快点过来，治好他的病。”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a:t>
            </a:r>
            <a:r xmlns:a="http://schemas.openxmlformats.org/drawingml/2006/main">
              <a:rPr altLang="en-US" lang="zh-CN" sz="3600">
                <a:solidFill>
                  <a:srgbClr val="0070c0"/>
                </a:solidFill>
              </a:rPr>
              <a:t> </a:t>
            </a:r>
            <a:r xmlns:a="http://schemas.openxmlformats.org/drawingml/2006/main">
              <a:rPr altLang="ko-KR" lang="zh-CN"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耶稣是至高的人，但他却来到了最低的地方，并且愿意为我们所有人服务。</a:t>
            </a:r>
            <a:r xmlns:a="http://schemas.openxmlformats.org/drawingml/2006/main">
              <a:rPr altLang="en-US" lang="zh-C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谁不让耶稣洗脚呢？</a:t>
            </a:r>
            <a:r xmlns:a="http://schemas.openxmlformats.org/drawingml/2006/main">
              <a:rPr altLang="en-US" lang="zh-C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约翰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托马斯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彼得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加略人犹大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③</a:t>
            </a:r>
            <a:r xmlns:a="http://schemas.openxmlformats.org/drawingml/2006/main">
              <a:rPr altLang="ko-KR" lang="zh-CN" sz="2800">
                <a:solidFill>
                  <a:srgbClr val="ff0000"/>
                </a:solidFill>
              </a:rPr>
              <a:t>彼得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现在我，你们的主和老师，已经给你们洗了脚，你们也应该互相洗脚。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约翰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第85章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耶稣在山上祈祷</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他又走远一点，脸伏在地，祷告说：“我父啊，倘若可行，求你叫这杯离开我。然而不要照我的意思，只要照你的意思。”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马修</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晚餐后，耶稣和门徒来到一个叫客西马尼园的地方。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耶稣对门徒说：“我的心极其忧伤，几乎要死。留在这儿，跟我一起监视。”</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“我的父，如果可能的话，愿这杯从我身上夺走。但不是照我的意思，而是照你的意思。”耶稣恳切地祈祷。但门徒们却陷入了沉睡。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耶稣叫醒门徒说：“你们不能和我一起守候一个小时吗？看。背叛我的人来逮捕我了。”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最后，耶稣跟随了那些来抓他的人。就是如神所愿，死在十字架上偿还我们的罪孽。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但在耶稣到来之前，他就死了。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solidFill>
                  <a:srgbClr val="ff0000"/>
                </a:solidFill>
              </a:rPr>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zh-CN" altLang="ko-KR" sz="3600">
                <a:solidFill>
                  <a:schemeClr val="tx1">
                    <a:lumMod val="65000"/>
                    <a:lumOff val="35000"/>
                  </a:schemeClr>
                </a:solidFill>
              </a:rPr>
              <a:t>耶稣在十字架上为我们的罪孽而死是痛苦的，但他完全顺服</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因为这是上帝的旨意。</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我们首先必须希望上帝的旨意在我们的生活中实现，而不是我的旨意。</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r xmlns:a="http://schemas.openxmlformats.org/drawingml/2006/main">
              <a:rPr lang="zh-CN" altLang="en-US" sz="3600">
                <a:solidFill>
                  <a:srgbClr val="0070c0"/>
                </a:solidFill>
              </a:rPr>
              <a:t> </a:t>
            </a:r>
            <a:r xmlns:a="http://schemas.openxmlformats.org/drawingml/2006/main">
              <a:rPr lang="zh-CN" altLang="ko-KR" sz="3600">
                <a:solidFill>
                  <a:srgbClr val="0070c0"/>
                </a:solidFill>
              </a:rPr>
              <a:t>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耶稣在这片土地上是无罪的，因为他完全遵循神的旨意。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耶稣被捕前在哪里祷告？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耶路撒冷圣殿</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客西马尼园</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马克楼上的房间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加利利湖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②</a:t>
            </a:r>
            <a:r xmlns:a="http://schemas.openxmlformats.org/drawingml/2006/main">
              <a:rPr lang="zh-CN" altLang="ko-KR" sz="2800">
                <a:solidFill>
                  <a:srgbClr val="ff0000"/>
                </a:solidFill>
              </a:rPr>
              <a:t>客西马尼园</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他又走远一点，脸伏在地，祷告说：“我父啊，倘若可行，求你叫这杯离开我。但不要照我的意思，只要照你的意思。”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马修</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第86章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耶稣死在十字架上。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耶稣大声呼叫说：“父啊，我将我的灵魂交在你手中。”说完这句话，他就咽下了最后一口气。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卢克</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23：</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耶稣被罗马士兵俘虏，头上戴着荆棘王冠，受到嘲笑，背着十字架，被带到山上处决。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然后，耶稣和两个罪犯一起被钉在十字架上。百姓们都站在那里观看，统治者们甚至对他嗤之以鼻。</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“父亲，原谅他们，因为他们不知道自己在做什么。”耶稣为那些杀害他的人祈祷。</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耶稣说：“成了！”他低下头，交出了他的灵魂。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zh-CN" sz="2800">
                <a:solidFill>
                  <a:schemeClr val="tx1">
                    <a:lumMod val="65000"/>
                    <a:lumOff val="35000"/>
                  </a:schemeClr>
                </a:solidFill>
              </a:rPr>
              <a:t>拉撒路的妹妹对迟到的耶稣说：“耶稣，如果你早在这里，我兄弟就不会死了。”</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就在这时，圣殿的幔子从上到下裂成了两半。大地震动，岩石裂开。钉死耶稣的士兵看见这一幕，都惊恐万状，惊呼：“他真是神的儿子啊！”</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zh-CN" altLang="ko-KR" sz="3600">
                <a:solidFill>
                  <a:schemeClr val="tx1">
                    <a:lumMod val="65000"/>
                    <a:lumOff val="35000"/>
                  </a:schemeClr>
                </a:solidFill>
              </a:rPr>
              <a:t>无罪的耶稣代表我们受苦受死，并偿还了我们的罪孽。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因此，我们不需要自己掏钱。</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感谢耶稣，我们得救了。</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我们一刻都不能忘记这一点。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耶稣是救世主，他为我们的罪死在十字架上，拯救了我们。</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耶稣是和谁一起钉十字架的？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弟子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女性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祭司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犯罪分子</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④</a:t>
            </a:r>
            <a:r xmlns:a="http://schemas.openxmlformats.org/drawingml/2006/main">
              <a:rPr lang="zh-CN" altLang="ko-KR" sz="2800">
                <a:solidFill>
                  <a:srgbClr val="ff0000"/>
                </a:solidFill>
              </a:rPr>
              <a:t>犯罪分子</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耶稣大声呼叫说：“父啊，我将我的灵魂交在你手中。”说完这句话，他就咽下了最后一口气。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卢克</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23：</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第87章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空墓</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这时，她转过身来，看到耶稣站在那里，但她没有意识到那是耶稣。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约翰</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20：</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抹大拉的马利亚去坟墓看望死去的耶稣。然而，墓室的石门却是敞开着的。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坟墓里并没有耶稣的尸体。玛丽认为有人偷走了耶稣的尸体。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天使出现并问道。 “你哭什么？”马利亚回答说：“有人偷走了耶稣的身体。”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耶稣说：“把坟墓的石门拆掉。”耶稣命令说：“拉撒路，出来吧。”</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当她转身时，耶稣活着回来了。但马利亚不认识耶稣。她不认为耶稣会复活。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“玛利亚……”只有当耶稣呼唤时，玛利亚才认出他。 “主啊，你真的复活了。”耶稣死后三天就复活了。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zh-CN" altLang="ko-KR" sz="3300">
                <a:solidFill>
                  <a:schemeClr val="tx1">
                    <a:lumMod val="65000"/>
                    <a:lumOff val="35000"/>
                  </a:schemeClr>
                </a:solidFill>
              </a:rPr>
              <a:t>世界上没有人死了</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CN" altLang="ko-KR" sz="3300">
                <a:solidFill>
                  <a:schemeClr val="tx1">
                    <a:lumMod val="65000"/>
                    <a:lumOff val="35000"/>
                  </a:schemeClr>
                </a:solidFill>
              </a:rPr>
              <a:t>又活过来了。</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CN" altLang="ko-KR" sz="3300">
                <a:solidFill>
                  <a:schemeClr val="tx1">
                    <a:lumMod val="65000"/>
                    <a:lumOff val="35000"/>
                  </a:schemeClr>
                </a:solidFill>
              </a:rPr>
              <a:t>但唯一一位从死里复活的耶稣仍然活着。</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CN" altLang="ko-KR" sz="3300">
                <a:solidFill>
                  <a:schemeClr val="tx1">
                    <a:lumMod val="65000"/>
                    <a:lumOff val="35000"/>
                  </a:schemeClr>
                </a:solidFill>
              </a:rPr>
              <a:t>圣经说信耶稣的人也会复活</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CN" altLang="ko-KR" sz="3300">
                <a:solidFill>
                  <a:schemeClr val="tx1">
                    <a:lumMod val="65000"/>
                    <a:lumOff val="35000"/>
                  </a:schemeClr>
                </a:solidFill>
              </a:rPr>
              <a:t>像耶稣一样。</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CN" altLang="ko-KR" sz="3300">
                <a:solidFill>
                  <a:schemeClr val="tx1">
                    <a:lumMod val="65000"/>
                    <a:lumOff val="35000"/>
                  </a:schemeClr>
                </a:solidFill>
              </a:rPr>
              <a:t>所以我们一定不能失去希望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CN" altLang="ko-KR" sz="3300">
                <a:solidFill>
                  <a:schemeClr val="tx1">
                    <a:lumMod val="65000"/>
                    <a:lumOff val="35000"/>
                  </a:schemeClr>
                </a:solidFill>
              </a:rPr>
              <a:t>为了永生。</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耶稣是战胜死亡并复活的胜利之主。</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当马利亚看到坟墓里没有耶稣时，她有什么想法？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耶稣复活了！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这不是耶稣的坟墓！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有人偷走了耶稣的尸体！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门徒买了耶稣的尸体！</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③</a:t>
            </a:r>
            <a:r xmlns:a="http://schemas.openxmlformats.org/drawingml/2006/main">
              <a:rPr lang="zh-CN" altLang="ko-KR" sz="2800">
                <a:solidFill>
                  <a:srgbClr val="ff0000"/>
                </a:solidFill>
              </a:rPr>
              <a:t>有人偷走了耶稣的尸体！</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这时，她转过身来，看到耶稣站在那里，但她没有意识到那是耶稣。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约翰</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20：</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第88章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升天的耶稣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说完这句话，他就被升到他们眼前，一朵云遮住了他们的视线。</a:t>
            </a:r>
            <a:r xmlns:a="http://schemas.openxmlformats.org/drawingml/2006/main">
              <a:rPr lang="zh-C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门徒们不知道耶稣已经复活，他们感到恐惧和失望。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复活的耶稣来到他们中间，向他们展示他的手和肋旁，说：“不要再怀疑了，要相信。”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zh-CN" sz="2800">
                <a:solidFill>
                  <a:schemeClr val="tx1">
                    <a:lumMod val="65000"/>
                    <a:lumOff val="35000"/>
                  </a:schemeClr>
                </a:solidFill>
              </a:rPr>
              <a:t>令人惊讶的是，拉撒路死后三天，他就走了。人们见状很高兴，赞美神。</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然后，耶稣说他会回到天父上帝那里，并应许他会差遣圣灵。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耶稣命令他的门徒为他作见证，直到世界的末了，传播福音并教导神的话语。</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耶稣完成了这片土地上的所有使命后，在门徒面前升到了天上。他向我们保证有一天他会回到这片土地。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zh-CN" altLang="ko-KR" sz="3600">
                <a:solidFill>
                  <a:schemeClr val="tx1">
                    <a:lumMod val="65000"/>
                    <a:lumOff val="35000"/>
                  </a:schemeClr>
                </a:solidFill>
              </a:rPr>
              <a:t>耶稣在升天之前吩咐门徒将福音传到地极。</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教会是一群耶稣的门徒。</a:t>
            </a:r>
            <a:r xmlns:a="http://schemas.openxmlformats.org/drawingml/2006/main">
              <a:rPr lang="zh-CN" altLang="en-US" sz="3600">
                <a:solidFill>
                  <a:schemeClr val="tx1">
                    <a:lumMod val="65000"/>
                    <a:lumOff val="35000"/>
                  </a:schemeClr>
                </a:solidFill>
              </a:rPr>
              <a:t> </a:t>
            </a:r>
            <a:r xmlns:a="http://schemas.openxmlformats.org/drawingml/2006/main">
              <a:rPr lang="zh-CN" altLang="ko-KR" sz="3600">
                <a:solidFill>
                  <a:schemeClr val="tx1">
                    <a:lumMod val="65000"/>
                    <a:lumOff val="35000"/>
                  </a:schemeClr>
                </a:solidFill>
              </a:rPr>
              <a:t>作为耶稣的门徒，我们必须到处传福音。我们必须成为耶稣的见证人。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耶稣还活着，坐在神的右边，他会如所应许的回到地上。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复活的耶稣向门徒展示了什么？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手脚上的指甲痕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头上有刺痕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背部鞭痕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脸上有瘀伤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①</a:t>
            </a:r>
            <a:r xmlns:a="http://schemas.openxmlformats.org/drawingml/2006/main">
              <a:rPr lang="zh-CN" altLang="ko-KR" sz="2800">
                <a:solidFill>
                  <a:srgbClr val="ff0000"/>
                </a:solidFill>
              </a:rPr>
              <a:t>手脚上的指甲痕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说完这句话，他就被升到他们眼前，一朵云遮住了他们的视线。</a:t>
            </a:r>
            <a:r xmlns:a="http://schemas.openxmlformats.org/drawingml/2006/main">
              <a:rPr lang="zh-C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第89章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圣灵已经降临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他们所有人都被圣灵充满，并在圣灵的帮助下开始说起其他语言。</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正如耶稣所说，门徒们在耶路撒冷。五旬节那天，他们都聚集在一处。</a:t>
            </a:r>
            <a:r xmlns:a="http://schemas.openxmlformats.org/drawingml/2006/main">
              <a:rPr lang="zh-C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chemeClr val="tx1">
                    <a:lumMod val="65000"/>
                    <a:lumOff val="35000"/>
                  </a:schemeClr>
                </a:solidFill>
              </a:rPr>
              <a:t>耶稣使拉撒路复活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按他的话。</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有一天我们会死，但我们会复活，因为我们相信耶稣。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你必须是一个带着复活希望而生活的基督徒。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突然，一阵如同狂风吹过的声音传来，充满了他们所坐的整个屋子。</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然后每个人的头上都出现了火舌，然后所有人都被圣灵充满，开始用其他语言说话。</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当每个人都感到惊讶时，彼得开始向他们传讲耶稣和福音。</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人们聆听福音、悔改并受洗。当天有超过3000人受洗。</a:t>
            </a:r>
            <a:r xmlns:a="http://schemas.openxmlformats.org/drawingml/2006/main">
              <a:rPr lang="zh-C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耶稣差遣圣灵给他的门徒。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圣灵赐给彼得传福音的智慧和能力。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圣灵在所有相信耶稣的人心中。</a:t>
            </a:r>
            <a:r xmlns:a="http://schemas.openxmlformats.org/drawingml/2006/main">
              <a:rPr lang="zh-CN" altLang="en-US" sz="3200">
                <a:solidFill>
                  <a:schemeClr val="tx1">
                    <a:lumMod val="65000"/>
                    <a:lumOff val="35000"/>
                  </a:schemeClr>
                </a:solidFill>
              </a:rPr>
              <a:t> </a:t>
            </a:r>
            <a:r xmlns:a="http://schemas.openxmlformats.org/drawingml/2006/main">
              <a:rPr lang="zh-CN" altLang="ko-KR" sz="3200">
                <a:solidFill>
                  <a:schemeClr val="tx1">
                    <a:lumMod val="65000"/>
                    <a:lumOff val="35000"/>
                  </a:schemeClr>
                </a:solidFill>
              </a:rPr>
              <a:t>不要忘记，圣灵是赐予我们传福音智慧和勇气的那一位，正如他赐给彼得智慧和能力一样。</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耶稣将圣灵赐给所有相信他的人来帮助我们。</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当圣灵降临时，他们听到了什么？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喇叭声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雷声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猛烈的风吹过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祈祷声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③</a:t>
            </a:r>
            <a:r xmlns:a="http://schemas.openxmlformats.org/drawingml/2006/main">
              <a:rPr lang="zh-CN" altLang="ko-KR" sz="2800">
                <a:solidFill>
                  <a:srgbClr val="ff0000"/>
                </a:solidFill>
              </a:rPr>
              <a:t>猛烈的风吹过</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他们所有人都被圣灵充满，并在圣灵的帮助下开始说起其他语言。</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90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腓利向埃塞俄比亚人传福音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然后腓利从这段经文开始，告诉他关于耶稣的好消息。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8：</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zh-CN" sz="4000"/>
              <a:t>因为我的这个儿子死了又活了；他迷路了，又找到了。”于是他们开始庆祝。</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卢克</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耶稣是使死人复活的生命之主。</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有一天，主的一位天使对信耶稣的腓利说：“往南走，走那条路——沙漠之路。”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zh-CN" altLang="ko-KR" sz="3100">
                <a:solidFill>
                  <a:schemeClr val="tx1">
                    <a:lumMod val="65000"/>
                    <a:lumOff val="35000"/>
                  </a:schemeClr>
                </a:solidFill>
              </a:rPr>
              <a:t>他按照天使所说的，出发前往南部沙漠。他想知道天使为何派他来</a:t>
            </a:r>
            <a:r xmlns:a="http://schemas.openxmlformats.org/drawingml/2006/main">
              <a:rPr lang="zh-CN"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当时，负责埃塞俄比亚国家钱财的太监正在马车上，阅读先知以赛亚的著作。菲利普走近问道。 “你明白你所读的内容吗？”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“除非有人向我解释，否则我怎么能理解呢？”他说。腓利从这段经文开始，告诉他有关耶稣的好消息。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埃塞俄比亚人接待了耶稣后，高兴地回到了自己的国家。腓利感谢圣灵带领他到达那里。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腓力不能完全明白，但还是服从了圣灵的命令。这样他就可以向埃塞俄比亚人传福音。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有时我们会处于一种无法理解的境地。</a:t>
            </a:r>
            <a:r xmlns:a="http://schemas.openxmlformats.org/drawingml/2006/main">
              <a:rPr lang="zh-CN" altLang="en-US" sz="3200">
                <a:solidFill>
                  <a:schemeClr val="tx1">
                    <a:lumMod val="65000"/>
                    <a:lumOff val="35000"/>
                  </a:schemeClr>
                </a:solidFill>
              </a:rPr>
              <a:t> </a:t>
            </a:r>
            <a:r xmlns:a="http://schemas.openxmlformats.org/drawingml/2006/main">
              <a:rPr lang="zh-CN" altLang="ko-KR" sz="3200">
                <a:solidFill>
                  <a:schemeClr val="tx1">
                    <a:lumMod val="65000"/>
                    <a:lumOff val="35000"/>
                  </a:schemeClr>
                </a:solidFill>
              </a:rPr>
              <a:t>但如果你在那一刻就相信神并在圣灵里顺服他，你也可以成为一个有信心的人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那些传福音的人。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耶稣是引导我们应该与之见面的关系的那一位。</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腓力会见的埃塞俄比亚太监负责什么？</a:t>
            </a:r>
            <a:r xmlns:a="http://schemas.openxmlformats.org/drawingml/2006/main">
              <a:rPr lang="zh-C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掌管军队。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他是他国家的厨师。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他</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曾是</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在</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收费</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的</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他的</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国家的</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他控制了国家的崇拜。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③</a:t>
            </a:r>
            <a:r xmlns:a="http://schemas.openxmlformats.org/drawingml/2006/main">
              <a:rPr lang="zh-CN" altLang="ko-KR" sz="2800">
                <a:solidFill>
                  <a:srgbClr val="ff0000"/>
                </a:solidFill>
              </a:rPr>
              <a:t>他掌管着国家的钱财。</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然后腓力从这段经文开始，告诉他关于耶稣的好消息。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8：</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91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扫罗遇见耶稣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耶稣来时，拉撒路死了多少天了？</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一日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两天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三天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四天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③</a:t>
            </a:r>
            <a:r xmlns:a="http://schemas.openxmlformats.org/drawingml/2006/main">
              <a:rPr altLang="ko-KR" lang="zh-CN" sz="2800">
                <a:solidFill>
                  <a:srgbClr val="ff0000"/>
                </a:solidFill>
              </a:rPr>
              <a:t>三天</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他倒在地上，听见有声音对他说：“扫罗，扫罗，你为什么迫害我？”</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有一个人名叫扫罗，他恨恶那些相信耶稣的人，他也恨恶教会。</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扫罗非常恨耶稣，以至于他前往大马士革逮捕基督徒。</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当他在旅途中接近大马士革时，突然一道光从天而降，在他周围闪烁。他听到一个声音：“扫罗，扫罗，你为什么迫害我？”</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“主啊，你是谁？”扫罗问道。 “我就是你们所迫害的耶稣。”扫罗对耶稣还活着感到惊讶。他以为耶稣死了。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扫罗遇见了耶稣，就成了一个新人。于是他成为使徒保罗，努力向外邦人传福音，写了许多圣经书籍。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扫罗是一个逼迫教会的人，但神称他为使徒。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扫罗遇见了耶稣，过着与以前完全不同的生活。</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你做了什么改变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自从你遇见耶稣以来？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那些遇见耶稣的人必须过着与以往不同的生活。</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耶稣赦免像扫罗这样的恶人，并呼召他们，并设立他们为工人。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扫罗为何去大马士革？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逮捕基督徒。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去旅行。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进行礼拜。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传福音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①</a:t>
            </a:r>
            <a:r xmlns:a="http://schemas.openxmlformats.org/drawingml/2006/main">
              <a:rPr lang="zh-CN" altLang="ko-KR" sz="2800">
                <a:solidFill>
                  <a:srgbClr val="ff0000"/>
                </a:solidFill>
              </a:rPr>
              <a:t>逮捕基督徒。</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他倒在地上，听见有声音对他说：“扫罗，扫罗，你为什么迫害我？”</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耶稣对她说：“复活在我，生命也在我。信我的人，虽然死了，也必复活；信我的人，虽然死了，也必复活。”</a:t>
            </a:r>
            <a:endParaRPr xmlns:a="http://schemas.openxmlformats.org/drawingml/2006/main" altLang="ko-KR" lang="en-US" sz="3600"/>
          </a:p>
          <a:p>
            <a:pPr xmlns:a="http://schemas.openxmlformats.org/drawingml/2006/main" lvl="0">
              <a:defRPr/>
            </a:pPr>
            <a:r xmlns:a="http://schemas.openxmlformats.org/drawingml/2006/main">
              <a:rPr altLang="ko-KR" lang="zh-CN" sz="3600"/>
              <a:t>凡活着并相信我的人将永远不死。你相信这个吗？”</a:t>
            </a:r>
            <a:endParaRPr xmlns:a="http://schemas.openxmlformats.org/drawingml/2006/main" altLang="ko-KR" lang="en-US" sz="3600"/>
          </a:p>
          <a:p>
            <a:pPr xmlns:a="http://schemas.openxmlformats.org/drawingml/2006/main" lvl="0">
              <a:defRPr/>
            </a:pPr>
            <a:r xmlns:a="http://schemas.openxmlformats.org/drawingml/2006/main">
              <a:rPr altLang="ko-KR" lang="zh-C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约翰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11：</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92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保罗的好朋友巴拿巴。</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但巴拿巴带他去见使徒们。他告诉他们扫罗在旅途中如何见到主，主对他说话，以及他如何在大马士革勇敢地奉耶稣的名传道。</a:t>
            </a:r>
            <a:r xmlns:a="http://schemas.openxmlformats.org/drawingml/2006/main">
              <a:rPr lang="zh-C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保罗遇见耶稣后，他想见耶稣的门徒。</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但耶稣的门徒却害怕保罗。因为他们不知道保罗遇见耶稣后就信了耶稣。</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巴拿巴帮助了保罗。 “他真的遇见了耶稣，彻底改变了！”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“我还看到保罗在大马士革传道，他去那里逮捕基督徒！”门徒们很容易就和保罗成了朋友。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此后，巴拿巴和保罗成了好朋友，一起到世界各地传福音。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迫害教会的保罗遇见了耶稣，成为了一个新人，但人们不相信他。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但神预备了巴拿巴并创造了他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保罗的好同事。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像保罗和巴拿巴一样，我们应该成为信仰的好朋友，互相帮助。</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耶稣派给我们一位朋友，当我们遇到困难时，他可以帮助我们。</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当保罗遇到困难时，谁帮助他并成为朋友？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彼得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约翰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巴拿巴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菲利普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③</a:t>
            </a:r>
            <a:r xmlns:a="http://schemas.openxmlformats.org/drawingml/2006/main">
              <a:rPr lang="zh-CN" altLang="ko-KR" sz="2800">
                <a:solidFill>
                  <a:srgbClr val="ff0000"/>
                </a:solidFill>
              </a:rPr>
              <a:t>巴拿巴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第74章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耶稣显圣容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但巴拿巴带他去见使徒们。他告诉他们扫罗在旅途中如何见到主，主对他说话，以及他如何在大马士革勇敢地奉耶稣的名传道。</a:t>
            </a:r>
            <a:r xmlns:a="http://schemas.openxmlformats.org/drawingml/2006/main">
              <a:rPr lang="zh-C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93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多卡斯复活了。</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彼得把他们都打发出了房间。然后他跪下来祈祷。他转向死去的女人，说道：“塔比莎，站起来。”她睁开眼睛，看到彼得，她坐了起来。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有一个门徒名叫多加，常行善事，帮助穷人。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大约就在那时，她生病并去世了。她的邻居非常伤心，把彼得带了回来。</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当彼得到达时，所有接受过她帮助的人都在哭泣，展示他收到的作为礼物的衣服。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彼得把他们都打发出了房间。然后他跪下来祈祷。</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“多卡斯，站起来！”彼得说。她睁开眼睛，坐了起来，看到了彼得。众人见状都很高兴，村里很多人都信了耶稣。</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彼得是耶稣的门徒，他能够做耶稣所做的事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当他在这个地球上的时候。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000">
                <a:solidFill>
                  <a:schemeClr val="tx1">
                    <a:lumMod val="65000"/>
                    <a:lumOff val="35000"/>
                  </a:schemeClr>
                </a:solidFill>
              </a:rPr>
              <a:t>耶稣告诉他的门徒，他们也会做他所做的同样的事。</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zh-CN" altLang="ko-KR" sz="3000">
                <a:solidFill>
                  <a:schemeClr val="tx1">
                    <a:lumMod val="65000"/>
                    <a:lumOff val="35000"/>
                  </a:schemeClr>
                </a:solidFill>
              </a:rPr>
              <a:t>我们是耶稣的门徒。</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zh-CN" altLang="ko-KR" sz="3000">
                <a:solidFill>
                  <a:schemeClr val="tx1">
                    <a:lumMod val="65000"/>
                    <a:lumOff val="35000"/>
                  </a:schemeClr>
                </a:solidFill>
              </a:rPr>
              <a:t>我们需要学习并记住耶稣在这片土地上所做的事情，并像耶稣一样做同样的事情。</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耶稣赋予门徒力量，使他们能够传福音。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在那里，他在他们面前变了形。他的面容如太阳般光彩照人，他的衣服洁白如光。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17：</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当彼得来到多加时，人们都很悲伤，他们向他展示了什么？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多卡斯做的衣服。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多卡斯做的饭菜。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多卡斯的儿子</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多卡斯的信。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①</a:t>
            </a:r>
            <a:r xmlns:a="http://schemas.openxmlformats.org/drawingml/2006/main">
              <a:rPr lang="zh-CN" altLang="ko-KR" sz="2800">
                <a:solidFill>
                  <a:srgbClr val="ff0000"/>
                </a:solidFill>
              </a:rPr>
              <a:t>多卡斯做的衣服。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彼得把他们都打发出了房间。然后他跪下来祈祷。他转向死去的女人，说道：“塔比莎，站起来。”她睁开眼睛，看到彼得，她坐了起来。</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9：</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94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哥尼流，一位得救的外邦人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与彼得一起来的受割礼的信徒对于圣灵的恩赐甚至浇灌在外邦人身上感到惊讶。</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 10 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zh-CN" altLang="ko-KR" sz="2500">
                <a:solidFill>
                  <a:schemeClr val="tx1">
                    <a:lumMod val="65000"/>
                    <a:lumOff val="35000"/>
                  </a:schemeClr>
                </a:solidFill>
              </a:rPr>
              <a:t>在凯撒利亚，有一个名叫科尼利厄斯的人，他是意大利军团的百夫长。</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zh-CN" altLang="ko-KR" sz="2500">
                <a:solidFill>
                  <a:schemeClr val="tx1">
                    <a:lumMod val="65000"/>
                    <a:lumOff val="35000"/>
                  </a:schemeClr>
                </a:solidFill>
              </a:rPr>
              <a:t>他和他的全家都很虔诚，敬畏上帝。他慷慨地向有需要的人捐款，并定期向上帝祈祷。</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有一天，哥尼流在祷告时听到了上帝的声音。 “派人成为一个名叫彼得的人。”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zh-CN" altLang="ko-KR" sz="2400">
                <a:solidFill>
                  <a:schemeClr val="tx1">
                    <a:lumMod val="65000"/>
                    <a:lumOff val="35000"/>
                  </a:schemeClr>
                </a:solidFill>
              </a:rPr>
              <a:t>那时，彼得也在祷告中看见了异象。上帝从天上赐给他犹太人不能吃的动物，并命令他吃。</a:t>
            </a:r>
            <a:r xmlns:a="http://schemas.openxmlformats.org/drawingml/2006/main">
              <a:rPr lang="zh-CN" altLang="en-US" sz="2400">
                <a:solidFill>
                  <a:schemeClr val="tx1">
                    <a:lumMod val="65000"/>
                    <a:lumOff val="35000"/>
                  </a:schemeClr>
                </a:solidFill>
              </a:rPr>
              <a:t> </a:t>
            </a:r>
            <a:r xmlns:a="http://schemas.openxmlformats.org/drawingml/2006/main">
              <a:rPr lang="zh-CN" altLang="ko-KR" sz="2400">
                <a:solidFill>
                  <a:schemeClr val="tx1">
                    <a:lumMod val="65000"/>
                    <a:lumOff val="35000"/>
                  </a:schemeClr>
                </a:solidFill>
              </a:rPr>
              <a:t>“不要称上帝所洁净的任何事物为不洁净的。”</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最终，彼得跟随哥尼流所派的人来到哥尼流的家。</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zh-CN" altLang="ko-KR" sz="2400">
                <a:solidFill>
                  <a:schemeClr val="tx1">
                    <a:lumMod val="65000"/>
                    <a:lumOff val="35000"/>
                  </a:schemeClr>
                </a:solidFill>
              </a:rPr>
              <a:t>彼得向哥尼流和他的家人传讲耶稣和福音。然后圣灵降临在他们身上。他一看这个，就意识到了； “即使是外邦人，只要相信耶稣，也能得救！”</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zh-CN" altLang="ko-KR" sz="3400">
                <a:solidFill>
                  <a:schemeClr val="tx1">
                    <a:lumMod val="65000"/>
                    <a:lumOff val="35000"/>
                  </a:schemeClr>
                </a:solidFill>
              </a:rPr>
              <a:t>彼得认为只有犹太人才能相信耶稣并得救。</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zh-CN" altLang="ko-KR" sz="3400">
                <a:solidFill>
                  <a:schemeClr val="tx1">
                    <a:lumMod val="65000"/>
                    <a:lumOff val="35000"/>
                  </a:schemeClr>
                </a:solidFill>
              </a:rPr>
              <a:t>但神的福音对全世界人民一视同仁。</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zh-CN" altLang="ko-KR" sz="3400">
                <a:solidFill>
                  <a:schemeClr val="tx1">
                    <a:lumMod val="65000"/>
                    <a:lumOff val="35000"/>
                  </a:schemeClr>
                </a:solidFill>
              </a:rPr>
              <a:t>我们必须向世界上的每个人传福音，以便他们能够得救。</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耶稣带着彼得、雅各和约翰，带领他们独自上了一座高山。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耶稣将救恩赐给每一个相信他的人，无论国籍或地位如何。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solidFill>
                  <a:srgbClr val="ff0000"/>
                </a:solidFill>
              </a:rPr>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彼得在祷告时看到了什么异象？</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耶稣从天而降。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圣经从天而降。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天使从天而降。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犹太人不能吃的动物是从天上降下来的。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④</a:t>
            </a:r>
            <a:r xmlns:a="http://schemas.openxmlformats.org/drawingml/2006/main">
              <a:rPr lang="zh-CN" altLang="ko-KR" sz="2800">
                <a:solidFill>
                  <a:srgbClr val="ff0000"/>
                </a:solidFill>
              </a:rPr>
              <a:t>犹太人不能吃的动物是从天上降下来的。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与彼得一起来的受割礼的信徒对于圣灵的恩赐甚至浇灌在外邦人身上感到惊讶。</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 10 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95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唱赞美诗</a:t>
            </a:r>
            <a:endParaRPr xmlns:a="http://schemas.openxmlformats.org/drawingml/2006/main" lang="en-US" altLang="ko-KR" sz="4000"/>
          </a:p>
          <a:p>
            <a:pPr xmlns:a="http://schemas.openxmlformats.org/drawingml/2006/main" algn="ctr">
              <a:defRPr/>
            </a:pPr>
            <a:r xmlns:a="http://schemas.openxmlformats.org/drawingml/2006/main">
              <a:rPr lang="zh-CN" altLang="ko-KR" sz="4000"/>
              <a:t>即使在监狱里</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大约午夜时分，保罗和西拉正在向上帝祈祷并唱诗，其他囚犯也在听他们讲话。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16：</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保罗和西拉竭尽全力向腓力传福音。但憎恨它的人却殴打保罗和西拉，并将他们投入监狱。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保罗和西拉即使在监狱里也祷告并赞美神。监狱里的所有人都听到了这句话。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然后突然发生了一场大地震，所有的监狱门都打开了。狱卒很担心，因为他以为囚犯们已经逃跑了。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保罗喊道：“别担心！我们都在这里！” “先生，我该怎么做才能得救？”狱卒问道。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“相信主耶稣，你和你的家人都会得救！”当晚的那个时刻，狱卒将他们带走并清洗了他们的伤口。然后他和他的全家立即受了洗。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在那里，他在他们面前变了形。他的面容如太阳般光彩照人，他的衣服洁白如光。</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zh-CN" altLang="ko-KR" sz="2900">
                <a:solidFill>
                  <a:schemeClr val="tx1">
                    <a:lumMod val="65000"/>
                    <a:lumOff val="35000"/>
                  </a:schemeClr>
                </a:solidFill>
              </a:rPr>
              <a:t>保罗和西拉没有失望，他们祷告并赞美，</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CN" altLang="ko-KR" sz="2900">
                <a:solidFill>
                  <a:schemeClr val="tx1">
                    <a:lumMod val="65000"/>
                    <a:lumOff val="35000"/>
                  </a:schemeClr>
                </a:solidFill>
              </a:rPr>
              <a:t>尽管他们被打死了。</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CN" altLang="ko-KR" sz="2900">
                <a:solidFill>
                  <a:schemeClr val="tx1">
                    <a:lumMod val="65000"/>
                    <a:lumOff val="35000"/>
                  </a:schemeClr>
                </a:solidFill>
              </a:rPr>
              <a:t>然后神打开了监狱的门，给了他们传福音的机会</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CN" altLang="ko-KR" sz="2900">
                <a:solidFill>
                  <a:schemeClr val="tx1">
                    <a:lumMod val="65000"/>
                    <a:lumOff val="35000"/>
                  </a:schemeClr>
                </a:solidFill>
              </a:rPr>
              <a:t>给狱卒和他的家人。</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CN" altLang="ko-KR" sz="2900">
                <a:solidFill>
                  <a:schemeClr val="tx1">
                    <a:lumMod val="65000"/>
                    <a:lumOff val="35000"/>
                  </a:schemeClr>
                </a:solidFill>
              </a:rPr>
              <a:t>我们也有遇到麻烦的时候。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CN" altLang="ko-KR" sz="2900">
                <a:solidFill>
                  <a:schemeClr val="tx1">
                    <a:lumMod val="65000"/>
                    <a:lumOff val="35000"/>
                  </a:schemeClr>
                </a:solidFill>
              </a:rPr>
              <a:t>如果你不让自己失望并继续祈祷和赞美，上帝就会拯救你</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CN" altLang="ko-KR" sz="2900">
                <a:solidFill>
                  <a:schemeClr val="tx1">
                    <a:lumMod val="65000"/>
                    <a:lumOff val="35000"/>
                  </a:schemeClr>
                </a:solidFill>
              </a:rPr>
              <a:t>以一种令人惊奇的方式。</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耶稣给了我力量去克服一切困难和困难。</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保罗和西拉在监狱里做了什么？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他们在哭。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他们乞求饶命。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他们很失望。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他们祈祷并唱赞美诗。</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④</a:t>
            </a:r>
            <a:r xmlns:a="http://schemas.openxmlformats.org/drawingml/2006/main">
              <a:rPr lang="zh-CN" altLang="ko-KR" sz="2800">
                <a:solidFill>
                  <a:srgbClr val="ff0000"/>
                </a:solidFill>
              </a:rPr>
              <a:t>他们祈祷并唱赞美诗。</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大约午夜时分，保罗和西拉正在向上帝祈祷并唱诗，其他囚犯也在听他们讲话。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16：</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96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保罗向国王传福音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保罗回答说：“无论时间长短，我祈求上帝，不仅是你，而且是今天所有听我讲话的人，都可以成为像我这样的人，除了这些锁链。”</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26：</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保罗传福音，最终在耶路撒冷被囚。亚基帕王询问囚犯保罗的罪孽。</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“你有权为自己说话！”亚基帕给了保罗时间开始辩护。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保罗利用这个机会传福音。 “国王啊，我希望你能像我一样，除了这些锁链！”</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王查不出保罗有什么罪。保罗想去罗马向皇帝传福音。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就在这时，摩西和以利亚出现在他们面前，正在与耶稣交谈。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最终，保罗向罗马皇帝上诉。作为囚犯，保罗乘船去见罗马皇帝。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保罗是囚犯，但他自豪地传播福音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在国王面前对他自己进行审判。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因为他不以福音为耻，他相信这是一个值得骄傲的真理。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无论我们遇到谁，我们都需要能够自信、勇敢地传讲耶稣的福音。</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耶稣比世界上最高的人高得多。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当保罗受审的王给他说话的机会时，保罗做了什么？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他传播耶稣的福音。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他指责一个坏人。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他请求释放。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他祈祷并唱赞美诗。</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①</a:t>
            </a:r>
            <a:r xmlns:a="http://schemas.openxmlformats.org/drawingml/2006/main">
              <a:rPr lang="zh-CN" altLang="ko-KR" sz="2800">
                <a:solidFill>
                  <a:srgbClr val="ff0000"/>
                </a:solidFill>
              </a:rPr>
              <a:t>他传播耶稣的福音。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保罗回答说：“无论时间长短，我祈求上帝，不仅是你，而且是今天所有听我讲话的人，都可以成为像我这样的人，除了这些锁链。”</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26：</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97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船正在沉没！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并说：‘保罗，不要害怕。你必须在凯撒面前受审；上帝仁慈地赐给了你所有与你一起航行的人的生命。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27：</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保罗与其他囚犯一起被乘船带到罗马。</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然而，由于台风的影响，该船有沉没的危险。每个人都害怕得发抖。</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保罗向神祷告并告诉人们。 “别害怕，上帝说没有人会死。”</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有声音从云中说：“这是我的儿子，我所爱的；和他在一起我很高兴。听他的！”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船沉了，但正如保罗所说，人们都可以登陆岛上，没有一个人死亡。</a:t>
            </a:r>
            <a:r xmlns:a="http://schemas.openxmlformats.org/drawingml/2006/main">
              <a:rPr lang="zh-C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保罗在岛上传讲耶稣，将荣耀归给上帝。</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即使在船即将沉没的危机时刻，保罗也祷告、鼓励他人。</a:t>
            </a:r>
            <a:r xmlns:a="http://schemas.openxmlformats.org/drawingml/2006/main">
              <a:rPr lang="zh-CN" altLang="en-US" sz="3200">
                <a:solidFill>
                  <a:schemeClr val="tx1">
                    <a:lumMod val="65000"/>
                    <a:lumOff val="35000"/>
                  </a:schemeClr>
                </a:solidFill>
              </a:rPr>
              <a:t> </a:t>
            </a:r>
            <a:r xmlns:a="http://schemas.openxmlformats.org/drawingml/2006/main">
              <a:rPr lang="zh-CN" altLang="ko-KR" sz="3200">
                <a:solidFill>
                  <a:schemeClr val="tx1">
                    <a:lumMod val="65000"/>
                    <a:lumOff val="35000"/>
                  </a:schemeClr>
                </a:solidFill>
              </a:rPr>
              <a:t>最终他们都得救了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正如保罗所说。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上帝的子民有责任通过祷告向世界传递上帝的旨意以及上帝救恩的好消息。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耶稣是世界上所有生命的主人。没有他的允许，任何东西都不会死亡。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当船遇到台风时保罗做了什么？</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他哭了。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他跳进了海里。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他与飞行员打斗。</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他向上帝祈祷。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④</a:t>
            </a:r>
            <a:r xmlns:a="http://schemas.openxmlformats.org/drawingml/2006/main">
              <a:rPr lang="zh-CN" altLang="ko-KR" sz="2800">
                <a:solidFill>
                  <a:srgbClr val="ff0000"/>
                </a:solidFill>
              </a:rPr>
              <a:t>他向上帝祈祷。</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并说：‘保罗，不要害怕。你必须在凯撒面前受审；上帝仁慈地赐给了你所有与你一起航行的人的生命。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使徒行传</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27：</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98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保罗为阿尼西母恳求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我为我的儿子阿尼西母向你呼吁，他在我被囚禁期间成为了我的儿子。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腓利门</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阿尼西母是腓利门的仆人。但他未经主人允许就偷偷溜到了罗马。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阿尼西母在罗马遇见了被囚禁的保罗。保罗向他传福音，他就信了耶稣。</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众人一听，顿时惊恐万状，跪倒在地。耶稣说：“不要害怕。”他们抬头一看，除了耶稣以外，没有人看见。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保罗吩咐阿尼西母回到他的主人腓利门那里请求宽恕。保罗告诉阿尼西母要像耶稣的信徒一样生活。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阿尼西母很担心。因为当时，逃跑的仆人被它的主人杀死了。</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保罗为阿尼西母写了一封信给他的主人腓利门，请求宽恕他。这封信就是圣经中的“腓利门”。</a:t>
            </a:r>
            <a:r xmlns:a="http://schemas.openxmlformats.org/drawingml/2006/main">
              <a:rPr lang="zh-C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保罗修复了阿尼西母和腓利门之间破裂的关系。阿尼西母向腓利门请求宽恕，腓利门宽恕了阿尼西母。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如果我们做错了事，我们必须请求宽恕。</a:t>
            </a:r>
            <a:r xmlns:a="http://schemas.openxmlformats.org/drawingml/2006/main">
              <a:rPr lang="zh-CN" altLang="en-US" sz="3200">
                <a:solidFill>
                  <a:schemeClr val="tx1">
                    <a:lumMod val="65000"/>
                    <a:lumOff val="35000"/>
                  </a:schemeClr>
                </a:solidFill>
              </a:rPr>
              <a:t> </a:t>
            </a:r>
            <a:r xmlns:a="http://schemas.openxmlformats.org/drawingml/2006/main">
              <a:rPr lang="zh-CN" altLang="ko-KR" sz="3200">
                <a:solidFill>
                  <a:schemeClr val="tx1">
                    <a:lumMod val="65000"/>
                    <a:lumOff val="35000"/>
                  </a:schemeClr>
                </a:solidFill>
              </a:rPr>
              <a:t>如果有人对我们做了错事，我们必须原谅他们。</a:t>
            </a:r>
            <a:r xmlns:a="http://schemas.openxmlformats.org/drawingml/2006/main">
              <a:rPr lang="zh-CN" altLang="en-US" sz="3200">
                <a:solidFill>
                  <a:schemeClr val="tx1">
                    <a:lumMod val="65000"/>
                    <a:lumOff val="35000"/>
                  </a:schemeClr>
                </a:solidFill>
              </a:rPr>
              <a:t> </a:t>
            </a:r>
            <a:r xmlns:a="http://schemas.openxmlformats.org/drawingml/2006/main">
              <a:rPr lang="zh-CN" altLang="ko-KR" sz="3200">
                <a:solidFill>
                  <a:schemeClr val="tx1">
                    <a:lumMod val="65000"/>
                    <a:lumOff val="35000"/>
                  </a:schemeClr>
                </a:solidFill>
              </a:rPr>
              <a:t>这就是人们对耶稣的信仰。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耶稣在有争斗和冲突的地方带来和平与和解。</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当阿尼西母逃离他的主人腓利门时，他在罗马遇到了谁？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彼得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约翰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巴拿巴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保罗</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④</a:t>
            </a:r>
            <a:r xmlns:a="http://schemas.openxmlformats.org/drawingml/2006/main">
              <a:rPr lang="zh-CN" altLang="ko-KR" sz="2800">
                <a:solidFill>
                  <a:srgbClr val="ff0000"/>
                </a:solidFill>
              </a:rPr>
              <a:t>保罗</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我为我的儿子阿尼西母向你呼吁，他在我被囚禁期间成为了我的儿子。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腓利门</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第99期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提摩太，保罗的门徒</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我想起了你真诚的信仰，这种信仰最初存在于你的祖母洛伊丝和你的母亲尤妮丝的心中，我相信，现在也存在于你的内心。</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2蒂莫西</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保罗有一个门徒，名叫提摩太。提摩太从小就跟随保罗一起传教。</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从前有一个人，他有两个儿子。二儿子请求父亲提前将自己应得的财产分给他。</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耶稣以人的形式来到世上，但他也是神。</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神在山上吩咐他的门徒，</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我们必须相信耶稣是神的儿子，并仔细聆听他的教导。</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身陷监狱的保罗知道自己即将死去，于是写了一封信给他心爱的门徒提摩太。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信中说提摩太作为教会牧师应该如何教导信徒。</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提摩太和信徒们读了保罗的信，决定即使在逼迫中也不至于失去信心。</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因此，保罗的信心传给了他的门徒提摩太，并再次传给了众教会。</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zh-CN" altLang="ko-KR" sz="3600">
                <a:solidFill>
                  <a:schemeClr val="tx1">
                    <a:lumMod val="65000"/>
                    <a:lumOff val="35000"/>
                  </a:schemeClr>
                </a:solidFill>
              </a:rPr>
              <a:t>感谢向我们传播福音的福音传教士和教导我们神话语的老师，我们的信仰和我们的教会得以成长。</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CN" altLang="ko-KR" sz="3600">
                <a:solidFill>
                  <a:schemeClr val="tx1">
                    <a:lumMod val="65000"/>
                    <a:lumOff val="35000"/>
                  </a:schemeClr>
                </a:solidFill>
              </a:rPr>
              <a:t>现在我们必须传递我们的信仰，并教导他们我们所学到的神的话语。</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耶稣复活了，他与相信他的教会和信徒一起永远活着。</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当保罗去世的日子临近时，他写了这封信给谁？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路加福音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标记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蒂莫西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塞拉斯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③</a:t>
            </a:r>
            <a:r xmlns:a="http://schemas.openxmlformats.org/drawingml/2006/main">
              <a:rPr lang="zh-CN" altLang="ko-KR" sz="2800">
                <a:solidFill>
                  <a:srgbClr val="ff0000"/>
                </a:solidFill>
              </a:rPr>
              <a:t>蒂莫西</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我想起了你真诚的信仰，这种信仰最初存在于你的祖母洛伊丝和你的母亲尤妮丝的心中，我相信，现在也存在于你的内心。</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2蒂莫西</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4：</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100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约翰看到了惊人的景象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为这些事作见证的人说：“是的，我很快就来。”阿门。来吧，主耶稣。</a:t>
            </a:r>
            <a:endParaRPr xmlns:a="http://schemas.openxmlformats.org/drawingml/2006/main" lang="en-US" altLang="ko-KR" sz="3600"/>
          </a:p>
          <a:p>
            <a:pPr xmlns:a="http://schemas.openxmlformats.org/drawingml/2006/main" lvl="0">
              <a:defRPr/>
            </a:pPr>
            <a:r xmlns:a="http://schemas.openxmlformats.org/drawingml/2006/main">
              <a:rPr lang="zh-C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启示</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22：</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耶稣是一位以荣耀的外表闪耀美丽的人。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对教会的迫害日益严重。他所有的门徒都在坚守信仰的同时殉道，而约翰则独自被限制在拔摩岛。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有一天，他听到一个像喇叭一样的响亮声音说：“把你所看到的写在书卷上，然后寄给七个教会。”</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约翰也看见了耶稣。耶稣是一位拥有世上一切权力的国王的形象。</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约翰看到了新的天空和即将到来的新土地。不会有邪恶，不会有悲伤，与神在一起永远有幸福。</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约翰写下了所有这些异象，并写给众教会。 “你们要坚守信心，因为主还会再来！”这是圣经的最后一本书，启示录</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今天的课</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solidFill>
                  <a:schemeClr val="tx1">
                    <a:lumMod val="65000"/>
                    <a:lumOff val="35000"/>
                  </a:schemeClr>
                </a:solidFill>
              </a:rPr>
              <a:t>耶稣将再次回到这个地球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有一天当法官。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当时不信的人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在耶稣里永远受苦，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相信耶稣的人将享受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永生与幸福。</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你在等候耶稣再来吗？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CN" altLang="ko-KR" sz="3200">
                <a:solidFill>
                  <a:schemeClr val="tx1">
                    <a:lumMod val="65000"/>
                    <a:lumOff val="35000"/>
                  </a:schemeClr>
                </a:solidFill>
              </a:rPr>
              <a:t>我们不能失去希望，我们必须对这个世界保持信念到底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zh-CN" altLang="ko-KR" sz="3200"/>
              <a:t>耶稣是谁？</a:t>
            </a:r>
            <a:r xmlns:a="http://schemas.openxmlformats.org/drawingml/2006/main">
              <a:rPr lang="zh-C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rgbClr val="0070c0"/>
                </a:solidFill>
              </a:rPr>
              <a:t>耶稣..</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solidFill>
                  <a:schemeClr val="tx1">
                    <a:lumMod val="65000"/>
                    <a:lumOff val="35000"/>
                  </a:schemeClr>
                </a:solidFill>
              </a:rPr>
              <a:t>耶稣将再次以君王的身份来到世上，审判万有，并永远统治万有。</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今天的测验</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门徒约翰被囚禁的那个岛叫什么名字？</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①</a:t>
            </a:r>
            <a:r xmlns:a="http://schemas.openxmlformats.org/drawingml/2006/main">
              <a:rPr lang="zh-CN" altLang="ko-KR" sz="2800">
                <a:solidFill>
                  <a:schemeClr val="tx1">
                    <a:lumMod val="65000"/>
                    <a:lumOff val="35000"/>
                  </a:schemeClr>
                </a:solidFill>
              </a:rPr>
              <a:t>马耳他</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②</a:t>
            </a:r>
            <a:r xmlns:a="http://schemas.openxmlformats.org/drawingml/2006/main">
              <a:rPr lang="zh-CN" altLang="ko-KR" sz="2800">
                <a:solidFill>
                  <a:schemeClr val="tx1">
                    <a:lumMod val="65000"/>
                    <a:lumOff val="35000"/>
                  </a:schemeClr>
                </a:solidFill>
              </a:rPr>
              <a:t>夏威夷</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③</a:t>
            </a:r>
            <a:r xmlns:a="http://schemas.openxmlformats.org/drawingml/2006/main">
              <a:rPr lang="zh-CN" altLang="ko-KR" sz="2800">
                <a:solidFill>
                  <a:schemeClr val="tx1">
                    <a:lumMod val="65000"/>
                    <a:lumOff val="35000"/>
                  </a:schemeClr>
                </a:solidFill>
              </a:rPr>
              <a:t>基蒂姆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chemeClr val="tx1">
                    <a:lumMod val="65000"/>
                    <a:lumOff val="35000"/>
                  </a:schemeClr>
                </a:solidFill>
              </a:rPr>
              <a:t>④</a:t>
            </a:r>
            <a:r xmlns:a="http://schemas.openxmlformats.org/drawingml/2006/main">
              <a:rPr lang="zh-CN" altLang="ko-KR" sz="2800">
                <a:solidFill>
                  <a:schemeClr val="tx1">
                    <a:lumMod val="65000"/>
                    <a:lumOff val="35000"/>
                  </a:schemeClr>
                </a:solidFill>
              </a:rPr>
              <a:t>拔摩岛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CN" altLang="en-US" sz="2800">
                <a:solidFill>
                  <a:srgbClr val="ff0000"/>
                </a:solidFill>
              </a:rPr>
              <a:t>④</a:t>
            </a:r>
            <a:r xmlns:a="http://schemas.openxmlformats.org/drawingml/2006/main">
              <a:rPr lang="zh-CN" altLang="ko-KR" sz="2800">
                <a:solidFill>
                  <a:srgbClr val="ff0000"/>
                </a:solidFill>
              </a:rPr>
              <a:t>拔摩岛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zh-CN" altLang="ko-KR" sz="4000"/>
              <a:t>今天的话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zh-CN" altLang="ko-KR" sz="3600"/>
              <a:t>为这些事作见证的人说：“是的，我很快就来。”阿门。来吧，主耶稣。</a:t>
            </a:r>
            <a:endParaRPr xmlns:a="http://schemas.openxmlformats.org/drawingml/2006/main" lang="en-US" altLang="ko-KR" sz="3600"/>
          </a:p>
          <a:p>
            <a:pPr xmlns:a="http://schemas.openxmlformats.org/drawingml/2006/main" lvl="0">
              <a:defRPr/>
            </a:pPr>
            <a:r xmlns:a="http://schemas.openxmlformats.org/drawingml/2006/main">
              <a:rPr lang="zh-C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CN" altLang="ko-KR" sz="2800">
                <a:solidFill>
                  <a:schemeClr val="tx1">
                    <a:lumMod val="65000"/>
                    <a:lumOff val="35000"/>
                  </a:schemeClr>
                </a:solidFill>
              </a:rPr>
              <a:t>启示</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22：</a:t>
            </a:r>
            <a:r xmlns:a="http://schemas.openxmlformats.org/drawingml/2006/main">
              <a:rPr lang="zh-CN" altLang="en-US" sz="2800">
                <a:solidFill>
                  <a:schemeClr val="tx1">
                    <a:lumMod val="65000"/>
                    <a:lumOff val="35000"/>
                  </a:schemeClr>
                </a:solidFill>
              </a:rPr>
              <a:t> </a:t>
            </a:r>
            <a:r xmlns:a="http://schemas.openxmlformats.org/drawingml/2006/main">
              <a:rPr lang="zh-C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a:t>
            </a:r>
            <a:r xmlns:a="http://schemas.openxmlformats.org/drawingml/2006/main">
              <a:rPr altLang="en-US" lang="zh-CN" sz="4000">
                <a:solidFill>
                  <a:srgbClr val="ff0000"/>
                </a:solidFill>
              </a:rPr>
              <a:t> </a:t>
            </a:r>
            <a:r xmlns:a="http://schemas.openxmlformats.org/drawingml/2006/main">
              <a:rPr altLang="ko-KR" lang="zh-CN" sz="4000">
                <a:solidFill>
                  <a:srgbClr val="ff0000"/>
                </a:solidFill>
              </a:rPr>
              <a:t>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谁没有看见耶稣变像呢？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彼得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詹姆斯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约翰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托马斯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托马斯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在那里，他在他们面前变了形。他的面容如太阳般光彩照人，他的衣服洁白如光。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17：</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第75章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耶稣</a:t>
            </a:r>
            <a:r xmlns:a="http://schemas.openxmlformats.org/drawingml/2006/main">
              <a:rPr lang="zh-CN" altLang="en-US" sz="4400"/>
              <a:t> </a:t>
            </a:r>
            <a:r xmlns:a="http://schemas.openxmlformats.org/drawingml/2006/main">
              <a:rPr lang="zh-CN" altLang="ko-KR" sz="4400"/>
              <a:t>爱孩子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耶稣看到这一幕，非常愤怒。他对他们说：“让小孩子到我这里来，不要禁止他们，因为神的国正是属于这样的人。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标记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一位父母把他的孩子带到耶稣面前，接受耶稣的祝福。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然后，耶稣的门徒责备他。 “你怎么敢带你的孩子来见耶稣？”</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耶稣看见了，就生气地说。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“不要阻止孩子们来找我。神的国度就是属于这些孩子的！”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但儿子却在远方浪费了所有财产，过得很痛苦。</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“凡不像小孩子一样接受神的国的，绝不能进去。”他把孩子们抱在怀里，按手在他们身上，给他们祝福。</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耶稣说神的国属于这些孩子。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让我们也成为爱神、顺服耶稣的孩子，又不失纯洁、诚实、</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和一颗赤子之心。</a:t>
            </a:r>
            <a:r xmlns:a="http://schemas.openxmlformats.org/drawingml/2006/main">
              <a:rPr altLang="en-US" lang="zh-CN"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a:t>
            </a:r>
            <a:r xmlns:a="http://schemas.openxmlformats.org/drawingml/2006/main">
              <a:rPr altLang="en-US" lang="zh-CN" sz="3600">
                <a:solidFill>
                  <a:srgbClr val="0070c0"/>
                </a:solidFill>
              </a:rPr>
              <a:t> </a:t>
            </a:r>
            <a:r xmlns:a="http://schemas.openxmlformats.org/drawingml/2006/main">
              <a:rPr altLang="ko-KR" lang="zh-CN"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耶稣是一位爱、重视并祝福儿童的人。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当孩子们试图去找耶稣时，门徒们做了什么？</a:t>
            </a:r>
            <a:r xmlns:a="http://schemas.openxmlformats.org/drawingml/2006/main">
              <a:rPr altLang="en-US" lang="zh-C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他们很高兴地接待了他们。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斥责他们不要去找耶稣。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他们把孩子们介绍给耶稣</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他们给了他们一些食物并送他们回家。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②</a:t>
            </a:r>
            <a:r xmlns:a="http://schemas.openxmlformats.org/drawingml/2006/main">
              <a:rPr altLang="ko-KR" lang="zh-CN" sz="2800">
                <a:solidFill>
                  <a:srgbClr val="ff0000"/>
                </a:solidFill>
              </a:rPr>
              <a:t>斥责他们不要去找耶稣。</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耶稣看到这一幕，非常愤怒。他对他们说：“让小孩子到我这里来，不要禁止他们，因为神的国正是属于这样的人。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标记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第76章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耶稣治愈了一个盲人，巴底买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耶稣说：“去吧，你的信心已经医治了你。”他立刻就看见了，就沿着路跟随耶稣。</a:t>
            </a:r>
            <a:endParaRPr xmlns:a="http://schemas.openxmlformats.org/drawingml/2006/main" altLang="ko-KR" lang="en-US" sz="3600"/>
          </a:p>
          <a:p>
            <a:pPr xmlns:a="http://schemas.openxmlformats.org/drawingml/2006/main" lvl="0">
              <a:defRPr/>
            </a:pPr>
            <a:r xmlns:a="http://schemas.openxmlformats.org/drawingml/2006/main">
              <a:rPr altLang="ko-KR" lang="zh-C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zh-C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标记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10：</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当耶稣来到耶利哥时，巴底买是个盲人，坐在路边乞讨。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当他听说那是拿撒勒人耶稣时，他开始喊叫：“大卫的子孙耶稣，可怜我吧！”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耶稣呼召巴底买。 “你想让我为你做什么？”耶稣问他。盲人说：“拉比，我想看看。”</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zh-CN" sz="2800">
                <a:solidFill>
                  <a:schemeClr val="tx1">
                    <a:lumMod val="65000"/>
                    <a:lumOff val="35000"/>
                  </a:schemeClr>
                </a:solidFill>
              </a:rPr>
              <a:t>儿子发现自己变得比父亲家里的仆人还要痛苦。</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zh-CN" sz="2800">
                <a:solidFill>
                  <a:schemeClr val="tx1">
                    <a:lumMod val="65000"/>
                    <a:lumOff val="35000"/>
                  </a:schemeClr>
                </a:solidFill>
              </a:rPr>
              <a:t>于是他回来恳求父亲收他为仆人。</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耶稣说：“去吧，你的信心已经医治了你。”他立刻就看见了。</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“谢谢你，耶稣！”巴底买跟随耶稣，耶稣让他重见光明。</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耶稣对巴底买说：“你的信救了你。”</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是信心拯救了我们。</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信心是通过恳切的祷告来表达的。</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当我们向耶稣祈祷时，</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我们必须有这个信念。</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耶稣是聆听并回应我们恳切祈祷的那一位。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巴底买向耶稣祈求什么？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给我很多钱。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我想成为您的弟子。</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让我在水面上行走。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我还想再看一遍。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我还想再看一遍。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耶稣说：“去吧，你的信心已经医治了你。”他立刻就看见了，就沿着路跟随耶稣。</a:t>
            </a:r>
            <a:endParaRPr xmlns:a="http://schemas.openxmlformats.org/drawingml/2006/main" altLang="ko-KR" lang="en-US" sz="3600"/>
          </a:p>
          <a:p>
            <a:pPr xmlns:a="http://schemas.openxmlformats.org/drawingml/2006/main" lvl="0">
              <a:defRPr/>
            </a:pPr>
            <a:r xmlns:a="http://schemas.openxmlformats.org/drawingml/2006/main">
              <a:rPr altLang="ko-KR" lang="zh-C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zh-C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标记</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10：</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第77章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撒该爬上一棵树</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因为人子来是要寻找并拯救失丧的人。”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卢克</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19：</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有一个财主，名叫撒该。他是税务长，所以人们讨厌他。</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有一天，耶稣来到撒该居住的村庄。许多人都挤满了人，想要一睹耶稣的风采。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父亲一看到儿子从远处走来，就跑过去拥抱他，欣喜地接受了他。</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撒该爬上树去见耶稣。耶稣看着他说道。 “撒该，快下来。今天我一定要住在你家。”</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”撒该决定对耶稣说：“我要把我一半的财产分给穷人。”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zh-CN" altLang="ko-KR" sz="3000">
                <a:solidFill>
                  <a:schemeClr val="tx1">
                    <a:lumMod val="65000"/>
                    <a:lumOff val="35000"/>
                  </a:schemeClr>
                </a:solidFill>
              </a:rPr>
              <a:t>耶稣说：“今天救恩来到了这家。我来是要寻找并拯救失丧的人。”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chemeClr val="tx1">
                    <a:lumMod val="65000"/>
                    <a:lumOff val="35000"/>
                  </a:schemeClr>
                </a:solidFill>
              </a:rPr>
              <a:t>当撒该遇见耶稣时，他承认他会把自己最心爱的财产捐给穷人。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对你来说最重要的事情是什么？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遇见耶稣后你放弃了什么？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我们必须记住，对我们来说最宝贵的是耶稣。</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rgbClr val="ff0000"/>
                </a:solidFill>
              </a:rPr>
              <a:t>耶稣是谁？</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耶稣是救世主，他来到这片土地，一视同仁地拯救所有人。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a:t>
            </a:r>
            <a:r xmlns:a="http://schemas.openxmlformats.org/drawingml/2006/main">
              <a:rPr altLang="en-US" lang="zh-CN" sz="4000">
                <a:solidFill>
                  <a:srgbClr val="ff0000"/>
                </a:solidFill>
              </a:rPr>
              <a:t> </a:t>
            </a:r>
            <a:r xmlns:a="http://schemas.openxmlformats.org/drawingml/2006/main">
              <a:rPr altLang="ko-KR" lang="zh-CN" sz="4000">
                <a:solidFill>
                  <a:srgbClr val="ff0000"/>
                </a:solidFill>
              </a:rPr>
              <a:t>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为什么人们讨厌撒该？</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因为</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他</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曾是</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A</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首席</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税</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集电极。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因为他深信耶稣。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因为他经常祈祷。</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因为他很帅。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①</a:t>
            </a:r>
            <a:r xmlns:a="http://schemas.openxmlformats.org/drawingml/2006/main">
              <a:rPr altLang="ko-KR" lang="zh-CN" sz="2800">
                <a:solidFill>
                  <a:srgbClr val="ff0000"/>
                </a:solidFill>
              </a:rPr>
              <a:t>因为他是税吏长。</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因为人子来是要寻找并拯救失丧的人。”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卢克</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19：</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zh-CN">
                <a:solidFill>
                  <a:schemeClr val="tx1">
                    <a:lumMod val="50000"/>
                    <a:lumOff val="50000"/>
                  </a:schemeClr>
                </a:solidFill>
              </a:rPr>
              <a:t>第78章 神的话</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zh-CN" sz="4400"/>
              <a:t>建在磐石上的房子</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“因此，凡听见我这话而去实行的，就如一个聪明人，把房子建在磐石上。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7：</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耶稣讲述了两个人盖房子的故事。</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耶稣说：“神啊，你的父亲一直在等你。”</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他们中的一个决定把房子建在沙子上，另一个决定建在岩石上。</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两人努力建造房子。两栋房子从外观上看都很坚固，没有太大区别。</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当大雨引发洪水时，建在沙地上的房子被冲毁了。但建在磐石上的房子却屹立不倒。</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耶稣说：“凡听我话又去实行的，就像一个聪明人，把房子盖在磐石上。”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耶稣说：“凡听我话又去实行的，就像一个聪明人，把房子盖在磐石上。”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神所说的每一句话你都实行吗？</a:t>
            </a:r>
            <a:r xmlns:a="http://schemas.openxmlformats.org/drawingml/2006/main">
              <a:rPr altLang="en-US" lang="zh-CN" sz="3600">
                <a:solidFill>
                  <a:schemeClr val="tx1">
                    <a:lumMod val="65000"/>
                    <a:lumOff val="35000"/>
                  </a:schemeClr>
                </a:solidFill>
              </a:rPr>
              <a:t> </a:t>
            </a:r>
            <a:r xmlns:a="http://schemas.openxmlformats.org/drawingml/2006/main">
              <a:rPr altLang="ko-KR" lang="zh-CN" sz="3600">
                <a:solidFill>
                  <a:schemeClr val="tx1">
                    <a:lumMod val="65000"/>
                    <a:lumOff val="35000"/>
                  </a:schemeClr>
                </a:solidFill>
              </a:rPr>
              <a:t>让我们成为遵守神话语的智慧人。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a:t>
            </a:r>
            <a:r xmlns:a="http://schemas.openxmlformats.org/drawingml/2006/main">
              <a:rPr altLang="en-US" lang="zh-CN" sz="3600">
                <a:solidFill>
                  <a:srgbClr val="0070c0"/>
                </a:solidFill>
              </a:rPr>
              <a:t> </a:t>
            </a:r>
            <a:r xmlns:a="http://schemas.openxmlformats.org/drawingml/2006/main">
              <a:rPr altLang="ko-KR" lang="zh-CN"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耶稣是喜悦那些遵守圣言的人的人。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建在沙地上的房子什么时候倒塌的？</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房子刚建好，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阳光明媚的时候，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当家里来了很多人时，</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下大雨、洪水泛滥时，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下大雨、洪水泛滥时，</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“因此，凡听见我这话而去实行的，就如一个聪明人，把房子建在磐石上。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7：</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第79章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五位聪明童女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“所以，你们要警醒，因为你们不知道那一天，那一天，几时。”</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25：</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chemeClr val="tx1">
                    <a:lumMod val="65000"/>
                    <a:lumOff val="35000"/>
                  </a:schemeClr>
                </a:solidFill>
              </a:rPr>
              <a:t>我们在生活中犯了很多罪。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所以我们为得罪神而感到内疚。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但神总是宽恕我们的罪。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因为耶稣已经转嫁了我们所有的罪孽。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你必须相信这一点，并带着感激和喜乐来到神面前。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有十个童女正在准备婚宴。五个聪明的女孩准备了足够的油灯，但其他五个没有。</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CN" altLang="ko-KR" sz="3200">
                <a:solidFill>
                  <a:schemeClr val="tx1">
                    <a:lumMod val="65000"/>
                    <a:lumOff val="35000"/>
                  </a:schemeClr>
                </a:solidFill>
              </a:rPr>
              <a:t>晚上，新郎迟到了，十个童女都睡着了。</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“新郎来了！”童女们连忙起身。五个没有准备足够油的童女的灯就灭了。</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“给我们一些石油。” “如果我们给你我们的石油，我们也可能会耗尽石油。去拿点油吧。”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然而，正当五个傻姑娘去买油的时候，宴会的大门却关上了。最终，五个傻姑娘没有被允许参加聚会。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zh-CN" sz="3600">
                <a:solidFill>
                  <a:schemeClr val="tx1">
                    <a:lumMod val="65000"/>
                    <a:lumOff val="35000"/>
                  </a:schemeClr>
                </a:solidFill>
              </a:rPr>
              <a:t>这是耶稣告诉我们如何等待他再来的那一天的故事。</a:t>
            </a:r>
            <a:r xmlns:a="http://schemas.openxmlformats.org/drawingml/2006/main">
              <a:rPr altLang="en-US" lang="zh-CN" sz="3600">
                <a:solidFill>
                  <a:schemeClr val="tx1">
                    <a:lumMod val="65000"/>
                    <a:lumOff val="35000"/>
                  </a:schemeClr>
                </a:solidFill>
              </a:rPr>
              <a:t> </a:t>
            </a:r>
            <a:r xmlns:a="http://schemas.openxmlformats.org/drawingml/2006/main">
              <a:rPr altLang="ko-KR" lang="zh-CN" sz="3600">
                <a:solidFill>
                  <a:schemeClr val="tx1">
                    <a:lumMod val="65000"/>
                    <a:lumOff val="35000"/>
                  </a:schemeClr>
                </a:solidFill>
              </a:rPr>
              <a:t>没人知道</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当耶稣再来的时候。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CN" sz="3600">
                <a:solidFill>
                  <a:schemeClr val="tx1">
                    <a:lumMod val="65000"/>
                    <a:lumOff val="35000"/>
                  </a:schemeClr>
                </a:solidFill>
              </a:rPr>
              <a:t>但就像五个聪明童女一样，我们必须时刻醒来，以一颗准备好的心等待耶稣。</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耶稣应许会在无人知晓的情况下再次回到这片土地。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愚昧的五个童女没有准备什么？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衣服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礼物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①</a:t>
            </a:r>
            <a:r xmlns:a="http://schemas.openxmlformats.org/drawingml/2006/main">
              <a:rPr altLang="ko-KR" lang="zh-CN" sz="2800">
                <a:solidFill>
                  <a:srgbClr val="ff0000"/>
                </a:solidFill>
              </a:rPr>
              <a:t>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“所以，你们要警醒，因为你们不知道那一天，那一天，几时。”</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25：</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zh-CN" altLang="ko-KR" b="1">
                <a:solidFill>
                  <a:schemeClr val="tx1">
                    <a:lumMod val="50000"/>
                    <a:lumOff val="50000"/>
                  </a:schemeClr>
                </a:solidFill>
              </a:rPr>
              <a:t>第80章 神的话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CN" altLang="ko-KR" sz="4400"/>
              <a:t>才干的比喻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a:t>
            </a:r>
            <a:r xmlns:a="http://schemas.openxmlformats.org/drawingml/2006/main">
              <a:rPr altLang="en-US" lang="zh-CN" sz="3600">
                <a:solidFill>
                  <a:srgbClr val="0070c0"/>
                </a:solidFill>
              </a:rPr>
              <a:t> </a:t>
            </a:r>
            <a:r xmlns:a="http://schemas.openxmlformats.org/drawingml/2006/main">
              <a:rPr altLang="ko-KR" lang="zh-CN"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耶稣是一位永远爱我们、等待我们的人。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“他的主人回答说：‘干得好，善良而忠诚的仆人！你在一些事情上很忠诚；我会让你负责很多事情。来吧，分享你主人的快乐！’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一个人在出国途中将钱托付给仆人。他给了第一个仆人五他连得，第二个仆人两个他连得，第三个仆人一个他连得。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zh-CN" sz="2800">
                <a:solidFill>
                  <a:schemeClr val="tx1">
                    <a:lumMod val="65000"/>
                    <a:lumOff val="35000"/>
                  </a:schemeClr>
                </a:solidFill>
              </a:rPr>
              <a:t>得到5他连得和2他连得的仆人立刻去把钱投入工作，获得了双倍的收益。然而，有一个人得到了1塔兰特，就出去在地上挖了一个洞，把主人的钱藏了起来。</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当主人回来和他们算账时，第一个仆人多了五他连得，第二个仆人又多了两个他连得。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但是，获得一塔兰特的仆人却没有获得一塔兰特。 “主人，您只给了我一项天赋。那我怎样才能赚到更多的钱呢？”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zh-CN" altLang="ko-KR" sz="2800">
                <a:solidFill>
                  <a:schemeClr val="tx1">
                    <a:lumMod val="65000"/>
                    <a:lumOff val="35000"/>
                  </a:schemeClr>
                </a:solidFill>
              </a:rPr>
              <a:t>他的主人很生气。 “你应该把我的钱存入银行，我会连本带利地收回来。你这个无用的仆人，滚出我的家！”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今天的课</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solidFill>
                  <a:schemeClr val="tx1">
                    <a:lumMod val="65000"/>
                    <a:lumOff val="35000"/>
                  </a:schemeClr>
                </a:solidFill>
              </a:rPr>
              <a:t>耶稣通过才干的比喻警告我们不要懒惰。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有一些事情比我们收到了多少更重要。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更重要的是，忠实地利用你所拥有的，为上帝的荣耀而生活。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我们都应该过这样的生活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CN" sz="3200">
                <a:solidFill>
                  <a:schemeClr val="tx1">
                    <a:lumMod val="65000"/>
                    <a:lumOff val="35000"/>
                  </a:schemeClr>
                </a:solidFill>
              </a:rPr>
              <a:t>得到耶稣的称赞。</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CN" sz="3200"/>
              <a:t>耶稣是谁？</a:t>
            </a:r>
            <a:r xmlns:a="http://schemas.openxmlformats.org/drawingml/2006/main">
              <a:rPr altLang="en-US" lang="zh-C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rgbClr val="0070c0"/>
                </a:solidFill>
              </a:rPr>
              <a:t>耶稣是..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solidFill>
                  <a:schemeClr val="tx1">
                    <a:lumMod val="65000"/>
                    <a:lumOff val="35000"/>
                  </a:schemeClr>
                </a:solidFill>
              </a:rPr>
              <a:t>耶稣是我们的主人，他评估我们的生活并相应地奖励我们。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solidFill>
                  <a:srgbClr val="ff0000"/>
                </a:solidFill>
              </a:rPr>
              <a:t>今天的测验</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CN" sz="3200">
                <a:solidFill>
                  <a:schemeClr val="tx1">
                    <a:lumMod val="65000"/>
                    <a:lumOff val="35000"/>
                  </a:schemeClr>
                </a:solidFill>
              </a:rPr>
              <a:t>主人在远行时嘱咐仆人什么？</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①</a:t>
            </a:r>
            <a:r xmlns:a="http://schemas.openxmlformats.org/drawingml/2006/main">
              <a:rPr altLang="ko-KR" lang="zh-CN" sz="2800">
                <a:solidFill>
                  <a:schemeClr val="tx1">
                    <a:lumMod val="65000"/>
                    <a:lumOff val="35000"/>
                  </a:schemeClr>
                </a:solidFill>
              </a:rPr>
              <a:t>房子</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②</a:t>
            </a:r>
            <a:r xmlns:a="http://schemas.openxmlformats.org/drawingml/2006/main">
              <a:rPr altLang="ko-KR" lang="zh-CN" sz="2800">
                <a:solidFill>
                  <a:schemeClr val="tx1">
                    <a:lumMod val="65000"/>
                    <a:lumOff val="35000"/>
                  </a:schemeClr>
                </a:solidFill>
              </a:rPr>
              <a:t>领域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③</a:t>
            </a:r>
            <a:r xmlns:a="http://schemas.openxmlformats.org/drawingml/2006/main">
              <a:rPr altLang="ko-KR" lang="zh-CN" sz="2800">
                <a:solidFill>
                  <a:schemeClr val="tx1">
                    <a:lumMod val="65000"/>
                    <a:lumOff val="35000"/>
                  </a:schemeClr>
                </a:solidFill>
              </a:rPr>
              <a:t>商店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chemeClr val="tx1">
                    <a:lumMod val="65000"/>
                    <a:lumOff val="35000"/>
                  </a:schemeClr>
                </a:solidFill>
              </a:rPr>
              <a:t>④</a:t>
            </a:r>
            <a:r xmlns:a="http://schemas.openxmlformats.org/drawingml/2006/main">
              <a:rPr altLang="ko-KR" lang="zh-CN" sz="2800">
                <a:solidFill>
                  <a:schemeClr val="tx1">
                    <a:lumMod val="65000"/>
                    <a:lumOff val="35000"/>
                  </a:schemeClr>
                </a:solidFill>
              </a:rPr>
              <a:t>人才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CN" sz="2800">
                <a:solidFill>
                  <a:srgbClr val="ff0000"/>
                </a:solidFill>
              </a:rPr>
              <a:t>④</a:t>
            </a:r>
            <a:r xmlns:a="http://schemas.openxmlformats.org/drawingml/2006/main">
              <a:rPr altLang="ko-KR" lang="zh-CN" sz="2800">
                <a:solidFill>
                  <a:srgbClr val="ff0000"/>
                </a:solidFill>
              </a:rPr>
              <a:t>人才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CN" sz="4000"/>
              <a:t>今天的话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zh-CN" sz="3600"/>
              <a:t>“他的主人回答说：‘干得好，善良而忠诚的仆人！你在一些事情上很忠诚；我会让你负责很多事情。来吧，分享你主人的快乐！’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CN" sz="2800">
                <a:solidFill>
                  <a:schemeClr val="tx1">
                    <a:lumMod val="65000"/>
                    <a:lumOff val="35000"/>
                  </a:schemeClr>
                </a:solidFill>
              </a:rPr>
              <a:t>马修</a:t>
            </a:r>
            <a:r xmlns:a="http://schemas.openxmlformats.org/drawingml/2006/main">
              <a:rPr altLang="en-US" lang="zh-CN" sz="2800">
                <a:solidFill>
                  <a:schemeClr val="tx1">
                    <a:lumMod val="65000"/>
                    <a:lumOff val="35000"/>
                  </a:schemeClr>
                </a:solidFill>
              </a:rPr>
              <a:t> </a:t>
            </a:r>
            <a:r xmlns:a="http://schemas.openxmlformats.org/drawingml/2006/main">
              <a:rPr altLang="ko-KR" lang="zh-C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